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7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71" r:id="rId15"/>
    <p:sldId id="267" r:id="rId16"/>
    <p:sldId id="272" r:id="rId17"/>
    <p:sldId id="269" r:id="rId18"/>
    <p:sldId id="270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4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68B3168-5BF8-41FF-96B3-FC879B1F8CF1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5BB21D-FE03-4583-832C-FF87B7D862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liubavyshka.ru/photo/6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4.xml"/><Relationship Id="rId3" Type="http://schemas.openxmlformats.org/officeDocument/2006/relationships/slide" Target="slide17.xml"/><Relationship Id="rId7" Type="http://schemas.openxmlformats.org/officeDocument/2006/relationships/slide" Target="slide18.xml"/><Relationship Id="rId12" Type="http://schemas.openxmlformats.org/officeDocument/2006/relationships/slide" Target="slide8.xml"/><Relationship Id="rId2" Type="http://schemas.openxmlformats.org/officeDocument/2006/relationships/image" Target="../media/image4.png"/><Relationship Id="rId16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16.xml"/><Relationship Id="rId5" Type="http://schemas.openxmlformats.org/officeDocument/2006/relationships/slide" Target="slide9.xml"/><Relationship Id="rId15" Type="http://schemas.openxmlformats.org/officeDocument/2006/relationships/slide" Target="slide15.xml"/><Relationship Id="rId10" Type="http://schemas.openxmlformats.org/officeDocument/2006/relationships/slide" Target="slide6.xml"/><Relationship Id="rId4" Type="http://schemas.openxmlformats.org/officeDocument/2006/relationships/slide" Target="slide13.xml"/><Relationship Id="rId9" Type="http://schemas.openxmlformats.org/officeDocument/2006/relationships/slide" Target="slide10.xml"/><Relationship Id="rId14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Икона Казанской Божией Матери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227" y="1447800"/>
            <a:ext cx="4145096" cy="4800600"/>
          </a:xfrm>
        </p:spPr>
      </p:pic>
    </p:spTree>
    <p:extLst>
      <p:ext uri="{BB962C8B-B14F-4D97-AF65-F5344CB8AC3E}">
        <p14:creationId xmlns:p14="http://schemas.microsoft.com/office/powerpoint/2010/main" val="2479602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818072" cy="1417638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С КАКИМ ИСТОРИЧЕСКИМ СОБЫТИЕМ СОВРЕМЕННАЯ РОССИЯ СВЯЗЫВАЕТ ДЕНЬ НАРОДНОГО ЕДИНСТВА (4 НОЯБРЯ)?</a:t>
            </a:r>
            <a:endParaRPr lang="ru-RU" sz="3200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72816"/>
            <a:ext cx="7818072" cy="489654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Дата создания Второго ополчения 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Поляки капитулировали в Кремле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Был взят ополчением Китай-город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День избрания Михаила Романова на царство</a:t>
            </a:r>
            <a:endParaRPr lang="ru-RU" sz="30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7668344" y="458112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236296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452320" y="6021288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36296" y="4509120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818072" cy="1417638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ЧТО НАЗЫВАЛОСЬ «ПЯТОЙ ДЕНЬГОЙ»?</a:t>
            </a:r>
            <a:endParaRPr lang="ru-RU" sz="3200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72816"/>
            <a:ext cx="7818072" cy="489654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Налог Лжедмитрия </a:t>
            </a:r>
            <a:r>
              <a:rPr lang="en-US" sz="3000" dirty="0" smtClean="0">
                <a:latin typeface="Cambria" pitchFamily="18" charset="0"/>
              </a:rPr>
              <a:t>I </a:t>
            </a:r>
            <a:endParaRPr lang="ru-RU" sz="3000" dirty="0" smtClean="0">
              <a:latin typeface="Cambria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Денежная единица семибоярщины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Пятая часть имущества и дохода, отдаваемая на Первое ополчение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Пятая часть имущества и дохода, отдаваемая на Второе ополчение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7668344" y="458112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236296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452320" y="6021288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36296" y="4581128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818072" cy="1224136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cap="all" dirty="0" smtClean="0">
                <a:effectLst/>
                <a:latin typeface="Cambria" pitchFamily="18" charset="0"/>
              </a:rPr>
              <a:t>Укажите дату события, используя цитату из труда Н.М. Карамзина: </a:t>
            </a:r>
            <a:endParaRPr lang="ru-RU" sz="3200" i="1" cap="all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556792"/>
            <a:ext cx="7818072" cy="5112568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0">
              <a:buNone/>
            </a:pPr>
            <a:r>
              <a:rPr lang="ru-RU" sz="3000" dirty="0" smtClean="0">
                <a:latin typeface="Cambria" pitchFamily="18" charset="0"/>
              </a:rPr>
              <a:t>«Ляхи, везде одолевая, стремились к главному храму Богоматери, где заперлись многие из горожан и купцов с их семействами, богатством и пороховою казною. Уже не было спасения – россияне зажгли порох и взлетели на воздух с детьми,                               имением – и славою».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7524328" y="501317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1611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308304" y="6021288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596336" y="6093296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308304" y="4581128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818072" cy="2088232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2400" dirty="0" smtClean="0">
                <a:effectLst/>
                <a:latin typeface="Cambria" pitchFamily="18" charset="0"/>
              </a:rPr>
              <a:t>О каком историческом деятеле идёт речь: </a:t>
            </a:r>
            <a:br>
              <a:rPr lang="ru-RU" sz="2400" dirty="0" smtClean="0">
                <a:effectLst/>
                <a:latin typeface="Cambria" pitchFamily="18" charset="0"/>
              </a:rPr>
            </a:br>
            <a:r>
              <a:rPr lang="ru-RU" sz="2400" i="1" dirty="0" smtClean="0">
                <a:effectLst/>
                <a:latin typeface="Cambria" pitchFamily="18" charset="0"/>
              </a:rPr>
              <a:t>«В гнезде наиболее гонимого Борисом боярства с Романовыми во главе, по всей вероятности, и была высижена мысль о самозванце. Винили поляков, что они его подстроили; но он был только испечён в польской печке, а заквашен в Москве».</a:t>
            </a:r>
            <a:endParaRPr lang="ru-RU" sz="2400" i="1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492896"/>
            <a:ext cx="7818072" cy="417646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Василий Шуйский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Иван Болотников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Лжедмитрий </a:t>
            </a:r>
            <a:r>
              <a:rPr lang="en-US" sz="3000" dirty="0" smtClean="0">
                <a:latin typeface="Cambria" pitchFamily="18" charset="0"/>
              </a:rPr>
              <a:t>I</a:t>
            </a:r>
            <a:endParaRPr lang="ru-RU" sz="3000" dirty="0" smtClean="0">
              <a:latin typeface="Cambria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Лжедмитрий </a:t>
            </a:r>
            <a:r>
              <a:rPr lang="en-US" sz="3000" dirty="0" smtClean="0">
                <a:latin typeface="Cambria" pitchFamily="18" charset="0"/>
              </a:rPr>
              <a:t>II</a:t>
            </a:r>
            <a:endParaRPr lang="ru-RU" sz="3000" dirty="0" smtClean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7668344" y="458112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236296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452320" y="6021288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36296" y="4509120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1"/>
            <a:ext cx="7818072" cy="1695092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В КАКОЙ ЦЕРКОВНЫЙ ПРАЗДНИК НАЧАЛ РАБОТАТЬ ЗЕМСКИЙ СОБОР 6 (19) ЯНВАРЯ 1613 Г.</a:t>
            </a:r>
            <a:endParaRPr lang="ru-RU" sz="3200" i="1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132856"/>
            <a:ext cx="7818072" cy="453650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Рождество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Крещение Господне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Пасха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Праздник Покрова Богородицы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7668344" y="458112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236296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452320" y="6021288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00292" y="4348554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56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818072" cy="1224136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ЛИСОВЧИКИ – ЭТО:</a:t>
            </a:r>
            <a:endParaRPr lang="ru-RU" sz="3200" i="1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556792"/>
            <a:ext cx="7818072" cy="5040560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Польско-литовские иррегулярные отряды лёгкой кавалерии, которые прославились грабежом и насилием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Лесные отряды русских крестьян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Вооружённые отряды казаков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Вооружённое подразделение Первого ополчения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7668344" y="458112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380312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643834" y="6072206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380312" y="4653136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18072" cy="1296144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УКАЖИТЕ ГОД И МЕСЯЦ БИТВЫ ПРИ ДОБРЫНИЧАХ ПО СТАРОМУ СТИЛЮ:</a:t>
            </a:r>
            <a:endParaRPr lang="ru-RU" sz="3200" i="1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556792"/>
            <a:ext cx="7818072" cy="5040560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Декабрь 1604 г.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Январь 1605 г.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Март 1605 г.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Апрель 1605 г.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7668344" y="458112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380312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586140" y="6021288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334112" y="4384559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52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818072" cy="1224136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Укажите о ком идёт речь: </a:t>
            </a:r>
            <a:endParaRPr lang="ru-RU" sz="3200" i="1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556792"/>
            <a:ext cx="7818072" cy="5112568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0">
              <a:buNone/>
            </a:pPr>
            <a:r>
              <a:rPr lang="ru-RU" sz="3000" dirty="0" smtClean="0">
                <a:latin typeface="Cambria" pitchFamily="18" charset="0"/>
              </a:rPr>
              <a:t>Памятник этому легендарному герою находится в Костроме, недалеко от которой располагается  </a:t>
            </a:r>
            <a:r>
              <a:rPr lang="ru-RU" sz="3000" dirty="0" err="1" smtClean="0">
                <a:latin typeface="Cambria" pitchFamily="18" charset="0"/>
              </a:rPr>
              <a:t>Ипатьевский</a:t>
            </a:r>
            <a:r>
              <a:rPr lang="ru-RU" sz="3000" dirty="0" smtClean="0">
                <a:latin typeface="Cambria" pitchFamily="18" charset="0"/>
              </a:rPr>
              <a:t> монастырь…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7380312" y="4797152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И. Сусанин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308304" y="6021288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596336" y="6093296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36296" y="4581128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633670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0">
              <a:buNone/>
            </a:pPr>
            <a:r>
              <a:rPr lang="ru-RU" sz="2800" dirty="0" smtClean="0">
                <a:latin typeface="Cambria" pitchFamily="18" charset="0"/>
              </a:rPr>
              <a:t>Какой подвиг совершили 6 смолян во время осады Смоленска при вылазке днём через Днепр в лагере польского короля?</a:t>
            </a:r>
            <a:endParaRPr lang="ru-RU" sz="2800" i="1" dirty="0" smtClean="0">
              <a:latin typeface="Cambria" pitchFamily="18" charset="0"/>
            </a:endParaRPr>
          </a:p>
          <a:p>
            <a:pPr marL="596646" indent="0">
              <a:buNone/>
            </a:pPr>
            <a:endParaRPr lang="ru-RU" sz="3000" dirty="0" smtClean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6948264" y="450912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захватили знамя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948264" y="5805264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164288" y="5877272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804248" y="4221088"/>
            <a:ext cx="1656184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32656"/>
            <a:ext cx="7818072" cy="633670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0">
              <a:buNone/>
            </a:pPr>
            <a:r>
              <a:rPr lang="ru-RU" sz="2800" dirty="0" smtClean="0">
                <a:latin typeface="Cambria" pitchFamily="18" charset="0"/>
              </a:rPr>
              <a:t>Кого народ называл «тушинскими перелётами»?</a:t>
            </a:r>
            <a:endParaRPr lang="ru-RU" sz="2800" i="1" dirty="0" smtClean="0">
              <a:latin typeface="Cambria" pitchFamily="18" charset="0"/>
            </a:endParaRPr>
          </a:p>
          <a:p>
            <a:pPr marL="596646" indent="0">
              <a:buNone/>
            </a:pPr>
            <a:endParaRPr lang="ru-RU" sz="3000" dirty="0" smtClean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5220069" y="2685400"/>
            <a:ext cx="31683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Бояр и служилых людей, которые ради материальной выгоды перебегали от Василия Шуйского к Лжедмитрию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II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 обратно 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5220069" y="5805264"/>
            <a:ext cx="3168355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6259090" y="5877272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777828" y="2320861"/>
            <a:ext cx="3898628" cy="304785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25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                     « Своя игра» </a:t>
            </a:r>
            <a:br>
              <a:rPr lang="ru-RU" b="1" dirty="0" smtClean="0"/>
            </a:br>
            <a:r>
              <a:rPr lang="ru-RU" b="1" dirty="0" smtClean="0"/>
              <a:t>     «Путь от Нижнего до Москвы»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41" y="1721382"/>
            <a:ext cx="8320481" cy="3765018"/>
          </a:xfrm>
        </p:spPr>
      </p:pic>
    </p:spTree>
    <p:extLst>
      <p:ext uri="{BB962C8B-B14F-4D97-AF65-F5344CB8AC3E}">
        <p14:creationId xmlns:p14="http://schemas.microsoft.com/office/powerpoint/2010/main" val="20190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4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Cambria" pitchFamily="18" charset="0"/>
              </a:rPr>
              <a:t>II </a:t>
            </a:r>
            <a:r>
              <a:rPr lang="ru-RU" sz="4000" b="1" dirty="0">
                <a:latin typeface="Cambria" pitchFamily="18" charset="0"/>
              </a:rPr>
              <a:t>этап </a:t>
            </a:r>
            <a:r>
              <a:rPr lang="ru-RU" sz="4000" b="1" dirty="0" smtClean="0">
                <a:latin typeface="Cambria" pitchFamily="18" charset="0"/>
              </a:rPr>
              <a:t>– финальный, выявление</a:t>
            </a:r>
            <a:r>
              <a:rPr lang="ru-RU" sz="4000" b="1" dirty="0">
                <a:latin typeface="Cambria" pitchFamily="18" charset="0"/>
              </a:rPr>
              <a:t/>
            </a:r>
            <a:br>
              <a:rPr lang="ru-RU" sz="4000" b="1" dirty="0">
                <a:latin typeface="Cambria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победителя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51125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Cambria" panose="02040503050406030204" pitchFamily="18" charset="0"/>
              </a:rPr>
              <a:t>Впишите пропущенное имя. Укажите автора этого произведения.</a:t>
            </a:r>
          </a:p>
          <a:p>
            <a:pPr marL="82296" indent="0" algn="ctr">
              <a:buNone/>
            </a:pPr>
            <a:r>
              <a:rPr lang="ru-RU" sz="2000" i="1" dirty="0" smtClean="0">
                <a:latin typeface="Cambria" panose="02040503050406030204" pitchFamily="18" charset="0"/>
              </a:rPr>
              <a:t>Чем кончится? Узнать не мудрено:</a:t>
            </a:r>
          </a:p>
          <a:p>
            <a:pPr marL="82296" indent="0" algn="ctr">
              <a:buNone/>
            </a:pPr>
            <a:r>
              <a:rPr lang="ru-RU" sz="2000" i="1" dirty="0" smtClean="0">
                <a:latin typeface="Cambria" panose="02040503050406030204" pitchFamily="18" charset="0"/>
              </a:rPr>
              <a:t>Народ ещё повоет да поплачет</a:t>
            </a:r>
          </a:p>
          <a:p>
            <a:pPr marL="82296" indent="0" algn="ctr">
              <a:buNone/>
            </a:pPr>
            <a:r>
              <a:rPr lang="en-US" sz="2000" i="1" dirty="0" smtClean="0">
                <a:latin typeface="Cambria" panose="02040503050406030204" pitchFamily="18" charset="0"/>
              </a:rPr>
              <a:t>[</a:t>
            </a:r>
            <a:r>
              <a:rPr lang="ru-RU" sz="2000" i="1" dirty="0" smtClean="0">
                <a:latin typeface="Cambria" panose="02040503050406030204" pitchFamily="18" charset="0"/>
              </a:rPr>
              <a:t>…</a:t>
            </a:r>
            <a:r>
              <a:rPr lang="en-US" sz="2000" i="1" dirty="0" smtClean="0">
                <a:latin typeface="Cambria" panose="02040503050406030204" pitchFamily="18" charset="0"/>
              </a:rPr>
              <a:t>]</a:t>
            </a:r>
            <a:r>
              <a:rPr lang="ru-RU" sz="2000" i="1" dirty="0" smtClean="0">
                <a:latin typeface="Cambria" panose="02040503050406030204" pitchFamily="18" charset="0"/>
              </a:rPr>
              <a:t> ещё поморщится немного,</a:t>
            </a:r>
          </a:p>
          <a:p>
            <a:pPr marL="82296" indent="0" algn="ctr">
              <a:buNone/>
            </a:pPr>
            <a:r>
              <a:rPr lang="ru-RU" sz="2000" i="1" dirty="0" smtClean="0">
                <a:latin typeface="Cambria" panose="02040503050406030204" pitchFamily="18" charset="0"/>
              </a:rPr>
              <a:t>Что пьяница пред </a:t>
            </a:r>
            <a:r>
              <a:rPr lang="ru-RU" sz="2000" i="1" dirty="0" err="1" smtClean="0">
                <a:latin typeface="Cambria" panose="02040503050406030204" pitchFamily="18" charset="0"/>
              </a:rPr>
              <a:t>чаркою</a:t>
            </a:r>
            <a:r>
              <a:rPr lang="ru-RU" sz="2000" i="1" dirty="0" smtClean="0">
                <a:latin typeface="Cambria" panose="02040503050406030204" pitchFamily="18" charset="0"/>
              </a:rPr>
              <a:t> вина,</a:t>
            </a:r>
          </a:p>
          <a:p>
            <a:pPr marL="82296" indent="0" algn="ctr">
              <a:buNone/>
            </a:pPr>
            <a:r>
              <a:rPr lang="ru-RU" sz="2000" i="1" dirty="0" smtClean="0">
                <a:latin typeface="Cambria" panose="02040503050406030204" pitchFamily="18" charset="0"/>
              </a:rPr>
              <a:t>И наконец по милости своей</a:t>
            </a:r>
          </a:p>
          <a:p>
            <a:pPr marL="82296" indent="0" algn="ctr">
              <a:buNone/>
            </a:pPr>
            <a:r>
              <a:rPr lang="ru-RU" sz="2000" i="1" dirty="0" smtClean="0">
                <a:latin typeface="Cambria" panose="02040503050406030204" pitchFamily="18" charset="0"/>
              </a:rPr>
              <a:t>Принять венец смиренно согласится;</a:t>
            </a:r>
          </a:p>
          <a:p>
            <a:pPr marL="82296" indent="0" algn="ctr">
              <a:buNone/>
            </a:pPr>
            <a:r>
              <a:rPr lang="ru-RU" sz="2000" i="1" dirty="0" smtClean="0">
                <a:latin typeface="Cambria" panose="02040503050406030204" pitchFamily="18" charset="0"/>
              </a:rPr>
              <a:t>А там – а там он будет нами править</a:t>
            </a:r>
          </a:p>
          <a:p>
            <a:pPr marL="82296" indent="0" algn="ctr">
              <a:buNone/>
            </a:pPr>
            <a:r>
              <a:rPr lang="ru-RU" sz="2000" i="1" dirty="0" smtClean="0">
                <a:latin typeface="Cambria" panose="02040503050406030204" pitchFamily="18" charset="0"/>
              </a:rPr>
              <a:t>По-прежнему. </a:t>
            </a:r>
          </a:p>
          <a:p>
            <a:pPr marL="82296" indent="0" algn="ctr">
              <a:buNone/>
            </a:pPr>
            <a:endParaRPr lang="ru-RU" sz="2400" i="1" dirty="0">
              <a:latin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52320" y="5445224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mbria" panose="02040503050406030204" pitchFamily="18" charset="0"/>
              </a:rPr>
              <a:t>Борис, А.С. Пушкин</a:t>
            </a:r>
            <a:endParaRPr lang="ru-RU" dirty="0">
              <a:latin typeface="Cambria" panose="020405030504060302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072330" y="5143512"/>
            <a:ext cx="1656184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ambria" panose="0204050305040603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55" y="5445224"/>
            <a:ext cx="126682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8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r>
              <a:rPr lang="ru-RU" sz="3600" b="1" dirty="0" smtClean="0">
                <a:latin typeface="Cambria" panose="02040503050406030204" pitchFamily="18" charset="0"/>
              </a:rPr>
              <a:t>Используемая литература, ссылки:</a:t>
            </a:r>
            <a:endParaRPr lang="ru-RU" sz="3600" b="1" dirty="0"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800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2000" dirty="0" smtClean="0">
                <a:latin typeface="Cambria" panose="02040503050406030204" pitchFamily="18" charset="0"/>
              </a:rPr>
              <a:t>Данилов А.А. История России. Конец </a:t>
            </a:r>
            <a:r>
              <a:rPr lang="en-US" sz="2000" dirty="0" smtClean="0">
                <a:latin typeface="Cambria" panose="02040503050406030204" pitchFamily="18" charset="0"/>
              </a:rPr>
              <a:t>XVI–XVIII </a:t>
            </a:r>
            <a:r>
              <a:rPr lang="ru-RU" sz="2000" dirty="0" smtClean="0">
                <a:latin typeface="Cambria" panose="02040503050406030204" pitchFamily="18" charset="0"/>
              </a:rPr>
              <a:t>век. 7 класс: учеб. для </a:t>
            </a:r>
            <a:r>
              <a:rPr lang="ru-RU" sz="2000" dirty="0" err="1" smtClean="0">
                <a:latin typeface="Cambria" panose="02040503050406030204" pitchFamily="18" charset="0"/>
              </a:rPr>
              <a:t>общеобразоват</a:t>
            </a:r>
            <a:r>
              <a:rPr lang="ru-RU" sz="2000" dirty="0" smtClean="0">
                <a:latin typeface="Cambria" panose="02040503050406030204" pitchFamily="18" charset="0"/>
              </a:rPr>
              <a:t>. учреждений / А.А. Данилов, Л.Г. Косулина. – 10-е изд. – М.: Просвещение, 2011. – 240 с.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000" dirty="0" err="1" smtClean="0">
                <a:latin typeface="Cambria" panose="02040503050406030204" pitchFamily="18" charset="0"/>
              </a:rPr>
              <a:t>Ермольев</a:t>
            </a:r>
            <a:r>
              <a:rPr lang="ru-RU" sz="2000" dirty="0" smtClean="0">
                <a:latin typeface="Cambria" panose="02040503050406030204" pitchFamily="18" charset="0"/>
              </a:rPr>
              <a:t> В.Н. История России </a:t>
            </a:r>
            <a:r>
              <a:rPr lang="en-US" sz="2000" dirty="0" smtClean="0">
                <a:latin typeface="Cambria" panose="02040503050406030204" pitchFamily="18" charset="0"/>
              </a:rPr>
              <a:t>IX –</a:t>
            </a:r>
            <a:r>
              <a:rPr lang="ru-RU" sz="2000" dirty="0" smtClean="0">
                <a:latin typeface="Cambria" panose="02040503050406030204" pitchFamily="18" charset="0"/>
              </a:rPr>
              <a:t> начало ХХ в.: учеб. пособие / В.Н. </a:t>
            </a:r>
            <a:r>
              <a:rPr lang="ru-RU" sz="2000" dirty="0" err="1" smtClean="0">
                <a:latin typeface="Cambria" panose="02040503050406030204" pitchFamily="18" charset="0"/>
              </a:rPr>
              <a:t>Ермольев</a:t>
            </a:r>
            <a:r>
              <a:rPr lang="ru-RU" sz="2000" dirty="0" smtClean="0">
                <a:latin typeface="Cambria" panose="02040503050406030204" pitchFamily="18" charset="0"/>
              </a:rPr>
              <a:t>. – М.: </a:t>
            </a:r>
            <a:r>
              <a:rPr lang="ru-RU" sz="2000" dirty="0" err="1" smtClean="0">
                <a:latin typeface="Cambria" panose="02040503050406030204" pitchFamily="18" charset="0"/>
              </a:rPr>
              <a:t>Гуманитар</a:t>
            </a:r>
            <a:r>
              <a:rPr lang="ru-RU" sz="2000" dirty="0" smtClean="0">
                <a:latin typeface="Cambria" panose="02040503050406030204" pitchFamily="18" charset="0"/>
              </a:rPr>
              <a:t>. изд. Центр ВЛАДОС, 2006. – 335 с.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000" dirty="0" err="1" smtClean="0">
                <a:latin typeface="Cambria" panose="02040503050406030204" pitchFamily="18" charset="0"/>
              </a:rPr>
              <a:t>Полухин</a:t>
            </a:r>
            <a:r>
              <a:rPr lang="ru-RU" sz="2000" dirty="0" smtClean="0">
                <a:latin typeface="Cambria" panose="02040503050406030204" pitchFamily="18" charset="0"/>
              </a:rPr>
              <a:t> А.Н. Олимпиада по истории Смутного времени в вопросах и ответах: методические рекомендации для учителей истории, студентов и преподавателей средних и высших учебных заведений / А.Н. </a:t>
            </a:r>
            <a:r>
              <a:rPr lang="ru-RU" sz="2000" dirty="0" err="1" smtClean="0">
                <a:latin typeface="Cambria" panose="02040503050406030204" pitchFamily="18" charset="0"/>
              </a:rPr>
              <a:t>Полухин</a:t>
            </a:r>
            <a:r>
              <a:rPr lang="ru-RU" sz="2000" dirty="0" smtClean="0">
                <a:latin typeface="Cambria" panose="02040503050406030204" pitchFamily="18" charset="0"/>
              </a:rPr>
              <a:t>. – Новокузнецк: МАОУ ДПО ИПК, 2012. – 43 с.   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000" dirty="0">
                <a:latin typeface="Cambria" panose="02040503050406030204" pitchFamily="18" charset="0"/>
                <a:hlinkClick r:id="rId2"/>
              </a:rPr>
              <a:t>http://liubavyshka.ru/photo/64</a:t>
            </a:r>
            <a:endParaRPr lang="ru-RU" sz="2000" dirty="0" smtClean="0">
              <a:latin typeface="Cambria" panose="02040503050406030204" pitchFamily="18" charset="0"/>
            </a:endParaRPr>
          </a:p>
          <a:p>
            <a:pPr marL="596646" indent="-514350">
              <a:buFont typeface="+mj-lt"/>
              <a:buAutoNum type="arabicPeriod"/>
            </a:pPr>
            <a:endParaRPr lang="ru-RU" sz="2000" dirty="0">
              <a:latin typeface="Cambria" panose="0204050305040603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939" y="735844"/>
            <a:ext cx="1726061" cy="136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41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642194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Cambria" pitchFamily="18" charset="0"/>
              </a:rPr>
              <a:t>I </a:t>
            </a:r>
            <a:r>
              <a:rPr lang="ru-RU" sz="4400" b="1" dirty="0" smtClean="0">
                <a:latin typeface="Cambria" pitchFamily="18" charset="0"/>
              </a:rPr>
              <a:t>этап -</a:t>
            </a:r>
            <a:br>
              <a:rPr lang="ru-RU" sz="4400" b="1" dirty="0" smtClean="0">
                <a:latin typeface="Cambria" pitchFamily="18" charset="0"/>
              </a:rPr>
            </a:br>
            <a:r>
              <a:rPr lang="ru-RU" sz="4400" dirty="0" smtClean="0">
                <a:effectLst/>
                <a:latin typeface="Cambria" pitchFamily="18" charset="0"/>
              </a:rPr>
              <a:t>выберите категорию вопроса</a:t>
            </a:r>
            <a:endParaRPr lang="ru-RU" sz="4400" dirty="0">
              <a:effectLst/>
              <a:latin typeface="Cambria" pitchFamily="18" charset="0"/>
            </a:endParaRPr>
          </a:p>
        </p:txBody>
      </p:sp>
      <p:pic>
        <p:nvPicPr>
          <p:cNvPr id="28" name="Содержимое 27" descr="лупа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452319" y="89990"/>
            <a:ext cx="1583263" cy="1250778"/>
          </a:xfrm>
        </p:spPr>
      </p:pic>
      <p:sp>
        <p:nvSpPr>
          <p:cNvPr id="4" name="Прямоугольник 3"/>
          <p:cNvSpPr/>
          <p:nvPr/>
        </p:nvSpPr>
        <p:spPr>
          <a:xfrm>
            <a:off x="1403648" y="2276872"/>
            <a:ext cx="3096344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Cambria" pitchFamily="18" charset="0"/>
              </a:rPr>
              <a:t>ДАТЫ</a:t>
            </a:r>
            <a:endParaRPr lang="ru-RU" sz="3600" b="1" dirty="0"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4293096"/>
            <a:ext cx="3096344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Cambria" pitchFamily="18" charset="0"/>
              </a:rPr>
              <a:t>СОБЫТИЕ</a:t>
            </a:r>
            <a:endParaRPr lang="ru-RU" sz="3600" b="1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3284984"/>
            <a:ext cx="3096344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Cambria" pitchFamily="18" charset="0"/>
              </a:rPr>
              <a:t>ПЕРСОНАЛИИ</a:t>
            </a:r>
            <a:endParaRPr lang="ru-RU" sz="3200" b="1" dirty="0">
              <a:latin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5301208"/>
            <a:ext cx="3096344" cy="1080120"/>
          </a:xfrm>
          <a:prstGeom prst="rect">
            <a:avLst/>
          </a:prstGeom>
          <a:solidFill>
            <a:schemeClr val="accent1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Cambria" pitchFamily="18" charset="0"/>
              </a:rPr>
              <a:t>ТЕРМИН / ПОНЯТИЕ</a:t>
            </a:r>
            <a:endParaRPr lang="ru-RU" sz="3600" b="1" dirty="0">
              <a:latin typeface="Cambria" pitchFamily="18" charset="0"/>
            </a:endParaRPr>
          </a:p>
        </p:txBody>
      </p:sp>
      <p:sp>
        <p:nvSpPr>
          <p:cNvPr id="9" name="Прямоугольник 8">
            <a:hlinkClick r:id="rId3" action="ppaction://hlinksldjump"/>
          </p:cNvPr>
          <p:cNvSpPr/>
          <p:nvPr/>
        </p:nvSpPr>
        <p:spPr>
          <a:xfrm>
            <a:off x="7668344" y="3284984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0" name="Прямоугольник 9">
            <a:hlinkClick r:id="rId4" action="ppaction://hlinksldjump"/>
          </p:cNvPr>
          <p:cNvSpPr/>
          <p:nvPr/>
        </p:nvSpPr>
        <p:spPr>
          <a:xfrm>
            <a:off x="6660232" y="3284984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1" name="Прямоугольник 10">
            <a:hlinkClick r:id="rId5" action="ppaction://hlinksldjump"/>
          </p:cNvPr>
          <p:cNvSpPr/>
          <p:nvPr/>
        </p:nvSpPr>
        <p:spPr>
          <a:xfrm>
            <a:off x="5652120" y="3284984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2" name="Прямоугольник 11">
            <a:hlinkClick r:id="rId6" action="ppaction://hlinksldjump"/>
          </p:cNvPr>
          <p:cNvSpPr/>
          <p:nvPr/>
        </p:nvSpPr>
        <p:spPr>
          <a:xfrm>
            <a:off x="4644008" y="3284984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угольник 12">
            <a:hlinkClick r:id="rId7" action="ppaction://hlinksldjump"/>
          </p:cNvPr>
          <p:cNvSpPr/>
          <p:nvPr/>
        </p:nvSpPr>
        <p:spPr>
          <a:xfrm>
            <a:off x="7668344" y="4293096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угольник 13">
            <a:hlinkClick r:id="rId8" action="ppaction://hlinksldjump"/>
          </p:cNvPr>
          <p:cNvSpPr/>
          <p:nvPr/>
        </p:nvSpPr>
        <p:spPr>
          <a:xfrm>
            <a:off x="6660232" y="4293096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угольник 14">
            <a:hlinkClick r:id="rId9" action="ppaction://hlinksldjump"/>
          </p:cNvPr>
          <p:cNvSpPr/>
          <p:nvPr/>
        </p:nvSpPr>
        <p:spPr>
          <a:xfrm>
            <a:off x="5652120" y="4293096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6" name="Прямоугольник 15">
            <a:hlinkClick r:id="rId10" action="ppaction://hlinksldjump"/>
          </p:cNvPr>
          <p:cNvSpPr/>
          <p:nvPr/>
        </p:nvSpPr>
        <p:spPr>
          <a:xfrm>
            <a:off x="4644008" y="4293096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рямоугольник 16">
            <a:hlinkClick r:id="rId11" action="ppaction://hlinksldjump"/>
          </p:cNvPr>
          <p:cNvSpPr/>
          <p:nvPr/>
        </p:nvSpPr>
        <p:spPr>
          <a:xfrm>
            <a:off x="7668344" y="2276872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8" name="Прямоугольник 17">
            <a:hlinkClick r:id="" action="ppaction://noaction"/>
          </p:cNvPr>
          <p:cNvSpPr/>
          <p:nvPr/>
        </p:nvSpPr>
        <p:spPr>
          <a:xfrm>
            <a:off x="6660232" y="2276872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9" name="Прямоугольник 18">
            <a:hlinkClick r:id="rId12" action="ppaction://hlinksldjump"/>
          </p:cNvPr>
          <p:cNvSpPr/>
          <p:nvPr/>
        </p:nvSpPr>
        <p:spPr>
          <a:xfrm>
            <a:off x="5652120" y="2276872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0" name="Прямоугольник 19">
            <a:hlinkClick r:id="rId13" action="ppaction://hlinksldjump"/>
          </p:cNvPr>
          <p:cNvSpPr/>
          <p:nvPr/>
        </p:nvSpPr>
        <p:spPr>
          <a:xfrm>
            <a:off x="4644008" y="2276872"/>
            <a:ext cx="936104" cy="8640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1" name="Прямоугольник 20">
            <a:hlinkClick r:id="" action="ppaction://noaction"/>
          </p:cNvPr>
          <p:cNvSpPr/>
          <p:nvPr/>
        </p:nvSpPr>
        <p:spPr>
          <a:xfrm>
            <a:off x="4644008" y="5301208"/>
            <a:ext cx="936104" cy="10801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2" name="Прямоугольник 21">
            <a:hlinkClick r:id="rId14" action="ppaction://hlinksldjump"/>
          </p:cNvPr>
          <p:cNvSpPr/>
          <p:nvPr/>
        </p:nvSpPr>
        <p:spPr>
          <a:xfrm>
            <a:off x="5652120" y="5301208"/>
            <a:ext cx="936104" cy="10801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3" name="Прямоугольник 22">
            <a:hlinkClick r:id="rId15" action="ppaction://hlinksldjump"/>
          </p:cNvPr>
          <p:cNvSpPr/>
          <p:nvPr/>
        </p:nvSpPr>
        <p:spPr>
          <a:xfrm>
            <a:off x="6660232" y="5301208"/>
            <a:ext cx="936104" cy="10801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4" name="Прямоугольник 23">
            <a:hlinkClick r:id="rId16" action="ppaction://hlinksldjump"/>
          </p:cNvPr>
          <p:cNvSpPr/>
          <p:nvPr/>
        </p:nvSpPr>
        <p:spPr>
          <a:xfrm>
            <a:off x="7668344" y="5301208"/>
            <a:ext cx="936104" cy="10801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ПЕРИОД ПРАВЛЕНИЯ ЛЖЕДМИТРИЯ </a:t>
            </a:r>
            <a:r>
              <a:rPr lang="en-US" sz="3200" dirty="0" smtClean="0">
                <a:effectLst/>
                <a:latin typeface="Cambria" pitchFamily="18" charset="0"/>
              </a:rPr>
              <a:t>I</a:t>
            </a:r>
            <a:r>
              <a:rPr lang="ru-RU" sz="3200" dirty="0" smtClean="0">
                <a:effectLst/>
                <a:latin typeface="Cambria" pitchFamily="18" charset="0"/>
              </a:rPr>
              <a:t>:</a:t>
            </a:r>
            <a:endParaRPr lang="ru-RU" sz="3200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00808"/>
            <a:ext cx="7818072" cy="489654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Cambria" pitchFamily="18" charset="0"/>
              </a:rPr>
              <a:t>Май 1604 – июнь 1605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Cambria" pitchFamily="18" charset="0"/>
              </a:rPr>
              <a:t>Июнь 1605 – май 1606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Cambria" pitchFamily="18" charset="0"/>
              </a:rPr>
              <a:t>Май 1605 – июнь 1606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latin typeface="Cambria" pitchFamily="18" charset="0"/>
              </a:rPr>
              <a:t>Май 1605 – июль 1606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8028384" y="4653136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236296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452320" y="6021288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15206" y="4500570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ЭТОТ ЧЕЛОВЕК НЕ ВХОДИЛ В «СЕМИБОЯРЩИНУ»: </a:t>
            </a:r>
            <a:endParaRPr lang="ru-RU" sz="3200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00808"/>
            <a:ext cx="7818072" cy="489654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Князь Фёдор Иванович Мстиславский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Князь Иван Михайлович Воротынский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Боярин Фёдор Иванович Шереметев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Боярин Пётр Фёдорович Басанов</a:t>
            </a:r>
            <a:endParaRPr lang="ru-RU" sz="30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7668344" y="422108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236296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452320" y="6021288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36296" y="4077072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КРЕСТОЦЕЛОВАЛЬНАЯ ЗАПИСЬ 1606 г. СОДЕРЖАЛА: </a:t>
            </a:r>
            <a:endParaRPr lang="ru-RU" sz="3200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00808"/>
            <a:ext cx="7818072" cy="489654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Опись имущества Лжедмитрия </a:t>
            </a:r>
            <a:r>
              <a:rPr lang="en-US" sz="3000" dirty="0" smtClean="0">
                <a:latin typeface="Cambria" pitchFamily="18" charset="0"/>
              </a:rPr>
              <a:t>I</a:t>
            </a:r>
            <a:r>
              <a:rPr lang="ru-RU" sz="3000" dirty="0" smtClean="0">
                <a:latin typeface="Cambria" pitchFamily="18" charset="0"/>
              </a:rPr>
              <a:t> 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Обещание поляков вернуться домой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Покаяние восставших крестьян </a:t>
            </a:r>
            <a:r>
              <a:rPr lang="ru-RU" sz="3000" dirty="0" err="1" smtClean="0">
                <a:latin typeface="Cambria" pitchFamily="18" charset="0"/>
              </a:rPr>
              <a:t>Болотникова</a:t>
            </a:r>
            <a:endParaRPr lang="ru-RU" sz="3000" dirty="0" smtClean="0">
              <a:latin typeface="Cambria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Ограничения власти Василия Шуйского</a:t>
            </a:r>
            <a:endParaRPr lang="ru-RU" sz="30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7668344" y="458112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236296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452320" y="6021288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36296" y="4365104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ОРГАН ВЛАСТИ, СОЗДАННЫЙ ПЕРВЫМ ОПОЛЧЕНИЕМ: </a:t>
            </a:r>
            <a:endParaRPr lang="ru-RU" sz="3200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00808"/>
            <a:ext cx="7818072" cy="489654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Совет всей земли 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Земская изба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Губная изба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Народное вече</a:t>
            </a:r>
            <a:endParaRPr lang="ru-RU" sz="30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7668344" y="458112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236296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452320" y="6021288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36296" y="4365104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80277988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19616"/>
            <a:ext cx="1115616" cy="1138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ГОДЫ ОСАДЫ СМОЛЕНСКА: </a:t>
            </a:r>
            <a:endParaRPr lang="ru-RU" sz="3200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00808"/>
            <a:ext cx="7818072" cy="489654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1608–1609 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1609–1610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1609–1611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1611–1612</a:t>
            </a:r>
            <a:endParaRPr lang="ru-RU" sz="30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7668344" y="458112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236296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452320" y="6021288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36296" y="4365104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818072" cy="1417638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 smtClean="0">
                <a:effectLst/>
                <a:latin typeface="Cambria" pitchFamily="18" charset="0"/>
              </a:rPr>
              <a:t>УБИЙСТВО КАКОГО ДЕЯТЕЛЯ СПОСОБСТВОВАЛО РАЗВАЛУ ПЕРВОГО ОПОЛЧЕНИЯ?</a:t>
            </a:r>
            <a:endParaRPr lang="ru-RU" sz="3200" dirty="0">
              <a:effectLst/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72816"/>
            <a:ext cx="7818072" cy="4896544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М.В. Скопин-Шуйский 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П.П. Ляпунов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И.М. </a:t>
            </a:r>
            <a:r>
              <a:rPr lang="ru-RU" sz="3000" dirty="0" err="1" smtClean="0">
                <a:latin typeface="Cambria" pitchFamily="18" charset="0"/>
              </a:rPr>
              <a:t>Заруцкий</a:t>
            </a:r>
            <a:endParaRPr lang="ru-RU" sz="3000" dirty="0" smtClean="0">
              <a:latin typeface="Cambria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3000" dirty="0" smtClean="0">
                <a:latin typeface="Cambria" pitchFamily="18" charset="0"/>
              </a:rPr>
              <a:t>А.В. Голицын</a:t>
            </a:r>
            <a:endParaRPr lang="ru-RU" sz="30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7668344" y="458112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7236296" y="5949280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flipH="1" flipV="1">
            <a:off x="7452320" y="6021288"/>
            <a:ext cx="936104" cy="432048"/>
          </a:xfrm>
          <a:prstGeom prst="striped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236296" y="4437112"/>
            <a:ext cx="1440160" cy="129614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scene3d>
          <a:camera prst="orthographicFront"/>
          <a:lightRig rig="threePt" dir="t"/>
        </a:scene3d>
        <a:sp3d>
          <a:bevelT w="101600" prst="riblet"/>
        </a:sp3d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1502</TotalTime>
  <Words>645</Words>
  <Application>Microsoft Office PowerPoint</Application>
  <PresentationFormat>Экран (4:3)</PresentationFormat>
  <Paragraphs>121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Cambria</vt:lpstr>
      <vt:lpstr>Corbel</vt:lpstr>
      <vt:lpstr>Gill Sans MT</vt:lpstr>
      <vt:lpstr>Verdana</vt:lpstr>
      <vt:lpstr>Wingdings</vt:lpstr>
      <vt:lpstr>Wingdings 2</vt:lpstr>
      <vt:lpstr>Солнцестояние</vt:lpstr>
      <vt:lpstr>Икона Казанской Божией Матери</vt:lpstr>
      <vt:lpstr>                       « Своя игра»       «Путь от Нижнего до Москвы»</vt:lpstr>
      <vt:lpstr>I этап - выберите категорию вопроса</vt:lpstr>
      <vt:lpstr>ПЕРИОД ПРАВЛЕНИЯ ЛЖЕДМИТРИЯ I:</vt:lpstr>
      <vt:lpstr>ЭТОТ ЧЕЛОВЕК НЕ ВХОДИЛ В «СЕМИБОЯРЩИНУ»: </vt:lpstr>
      <vt:lpstr>КРЕСТОЦЕЛОВАЛЬНАЯ ЗАПИСЬ 1606 г. СОДЕРЖАЛА: </vt:lpstr>
      <vt:lpstr>ОРГАН ВЛАСТИ, СОЗДАННЫЙ ПЕРВЫМ ОПОЛЧЕНИЕМ: </vt:lpstr>
      <vt:lpstr>ГОДЫ ОСАДЫ СМОЛЕНСКА: </vt:lpstr>
      <vt:lpstr>УБИЙСТВО КАКОГО ДЕЯТЕЛЯ СПОСОБСТВОВАЛО РАЗВАЛУ ПЕРВОГО ОПОЛЧЕНИЯ?</vt:lpstr>
      <vt:lpstr>С КАКИМ ИСТОРИЧЕСКИМ СОБЫТИЕМ СОВРЕМЕННАЯ РОССИЯ СВЯЗЫВАЕТ ДЕНЬ НАРОДНОГО ЕДИНСТВА (4 НОЯБРЯ)?</vt:lpstr>
      <vt:lpstr>ЧТО НАЗЫВАЛОСЬ «ПЯТОЙ ДЕНЬГОЙ»?</vt:lpstr>
      <vt:lpstr>Укажите дату события, используя цитату из труда Н.М. Карамзина: </vt:lpstr>
      <vt:lpstr>О каком историческом деятеле идёт речь:  «В гнезде наиболее гонимого Борисом боярства с Романовыми во главе, по всей вероятности, и была высижена мысль о самозванце. Винили поляков, что они его подстроили; но он был только испечён в польской печке, а заквашен в Москве».</vt:lpstr>
      <vt:lpstr>В КАКОЙ ЦЕРКОВНЫЙ ПРАЗДНИК НАЧАЛ РАБОТАТЬ ЗЕМСКИЙ СОБОР 6 (19) ЯНВАРЯ 1613 Г.</vt:lpstr>
      <vt:lpstr>ЛИСОВЧИКИ – ЭТО:</vt:lpstr>
      <vt:lpstr>УКАЖИТЕ ГОД И МЕСЯЦ БИТВЫ ПРИ ДОБРЫНИЧАХ ПО СТАРОМУ СТИЛЮ:</vt:lpstr>
      <vt:lpstr>Укажите о ком идёт речь: </vt:lpstr>
      <vt:lpstr>Презентация PowerPoint</vt:lpstr>
      <vt:lpstr>Презентация PowerPoint</vt:lpstr>
      <vt:lpstr>II этап – финальный, выявление победителя</vt:lpstr>
      <vt:lpstr>Используемая литература, ссылки: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DNS</dc:creator>
  <cp:lastModifiedBy>User</cp:lastModifiedBy>
  <cp:revision>108</cp:revision>
  <dcterms:created xsi:type="dcterms:W3CDTF">2013-10-13T08:21:58Z</dcterms:created>
  <dcterms:modified xsi:type="dcterms:W3CDTF">2017-11-07T05:02:14Z</dcterms:modified>
</cp:coreProperties>
</file>